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sldIdLst>
    <p:sldId id="256" r:id="rId2"/>
    <p:sldId id="396" r:id="rId3"/>
    <p:sldId id="397" r:id="rId4"/>
    <p:sldId id="398" r:id="rId5"/>
    <p:sldId id="399" r:id="rId6"/>
    <p:sldId id="404" r:id="rId7"/>
    <p:sldId id="408" r:id="rId8"/>
    <p:sldId id="407" r:id="rId9"/>
    <p:sldId id="406" r:id="rId10"/>
    <p:sldId id="402" r:id="rId11"/>
    <p:sldId id="40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75" d="100"/>
          <a:sy n="75" d="100"/>
        </p:scale>
        <p:origin x="-4398" y="-20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PG III (NPGR010)  J. </a:t>
            </a:r>
            <a:r>
              <a:rPr lang="en-US" altLang="en-US" dirty="0" err="1" smtClean="0"/>
              <a:t>Křivánek</a:t>
            </a:r>
            <a:r>
              <a:rPr lang="en-US" altLang="en-US" dirty="0" smtClean="0"/>
              <a:t> 201</a:t>
            </a:r>
            <a:r>
              <a:rPr lang="cs-CZ" altLang="en-US" dirty="0" smtClean="0"/>
              <a:t>2</a:t>
            </a: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Klepnutím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upravit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styly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předlohy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textu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err="1" smtClean="0"/>
              <a:t>Druhá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Třetí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Čtvrtá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4"/>
            <a:r>
              <a:rPr lang="en-US" altLang="en-US" dirty="0" err="1" smtClean="0"/>
              <a:t>Pátá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dirty="0" smtClean="0"/>
              <a:t>PG III (NPGR010)  J. </a:t>
            </a:r>
            <a:r>
              <a:rPr lang="en-US" altLang="en-US" dirty="0" err="1" smtClean="0"/>
              <a:t>Křivánek</a:t>
            </a:r>
            <a:r>
              <a:rPr lang="en-US" altLang="en-US" dirty="0" smtClean="0"/>
              <a:t> 201</a:t>
            </a:r>
            <a:r>
              <a:rPr lang="cs-CZ" altLang="en-US" dirty="0" smtClean="0"/>
              <a:t>2</a:t>
            </a:r>
            <a:endParaRPr lang="en-US" altLang="en-US" dirty="0" smtClean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.kuleuven.be/~philip.dutre/G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Organizace</a:t>
            </a: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termíny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Viz. Stránky předmětu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en-US" dirty="0" smtClean="0"/>
              <a:t>M. Cohen, J. Wallace: </a:t>
            </a:r>
            <a:r>
              <a:rPr lang="en-US" i="1" dirty="0" err="1" smtClean="0"/>
              <a:t>Radiosity</a:t>
            </a:r>
            <a:r>
              <a:rPr lang="en-US" i="1" dirty="0" smtClean="0"/>
              <a:t> and Realistic Image Synthesis</a:t>
            </a:r>
            <a:r>
              <a:rPr lang="en-US" dirty="0" smtClean="0"/>
              <a:t>, Academic Press, 1993</a:t>
            </a:r>
            <a:r>
              <a:rPr lang="cs-CZ" dirty="0" smtClean="0"/>
              <a:t>. (Kapitola 1-2)</a:t>
            </a:r>
            <a:endParaRPr lang="en-US" dirty="0" smtClean="0"/>
          </a:p>
          <a:p>
            <a:r>
              <a:rPr lang="cs-CZ" dirty="0" smtClean="0"/>
              <a:t>E. </a:t>
            </a:r>
            <a:r>
              <a:rPr lang="cs-CZ" dirty="0" err="1" smtClean="0"/>
              <a:t>Veach</a:t>
            </a:r>
            <a:r>
              <a:rPr lang="cs-CZ" dirty="0" smtClean="0"/>
              <a:t>: </a:t>
            </a:r>
            <a:r>
              <a:rPr lang="cs-CZ" i="1" dirty="0" err="1" smtClean="0"/>
              <a:t>Robust</a:t>
            </a:r>
            <a:r>
              <a:rPr lang="cs-CZ" i="1" dirty="0" smtClean="0"/>
              <a:t> </a:t>
            </a:r>
            <a:r>
              <a:rPr lang="cs-CZ" i="1" dirty="0" err="1" smtClean="0"/>
              <a:t>Monte</a:t>
            </a:r>
            <a:r>
              <a:rPr lang="cs-CZ" i="1" dirty="0" smtClean="0"/>
              <a:t> </a:t>
            </a:r>
            <a:r>
              <a:rPr lang="cs-CZ" i="1" dirty="0" err="1" smtClean="0"/>
              <a:t>Carlo</a:t>
            </a:r>
            <a:r>
              <a:rPr lang="cs-CZ" i="1" dirty="0" smtClean="0"/>
              <a:t> </a:t>
            </a:r>
            <a:r>
              <a:rPr lang="cs-CZ" i="1" dirty="0" err="1" smtClean="0"/>
              <a:t>Methods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Light</a:t>
            </a:r>
            <a:r>
              <a:rPr lang="cs-CZ" i="1" dirty="0" smtClean="0"/>
              <a:t> Transport </a:t>
            </a:r>
            <a:r>
              <a:rPr lang="cs-CZ" i="1" dirty="0" err="1" smtClean="0"/>
              <a:t>simulation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 Thesis, </a:t>
            </a:r>
            <a:r>
              <a:rPr lang="cs-CZ" dirty="0" err="1" smtClean="0"/>
              <a:t>Stanform</a:t>
            </a:r>
            <a:r>
              <a:rPr lang="cs-CZ" dirty="0" smtClean="0"/>
              <a:t> University, 1998.</a:t>
            </a:r>
          </a:p>
          <a:p>
            <a:r>
              <a:rPr lang="cs-CZ" dirty="0" smtClean="0"/>
              <a:t>M. </a:t>
            </a:r>
            <a:r>
              <a:rPr lang="cs-CZ" dirty="0" err="1" smtClean="0"/>
              <a:t>Pharr</a:t>
            </a:r>
            <a:r>
              <a:rPr lang="cs-CZ" dirty="0" smtClean="0"/>
              <a:t>, G. </a:t>
            </a:r>
            <a:r>
              <a:rPr lang="cs-CZ" dirty="0" err="1" smtClean="0"/>
              <a:t>Humphreys</a:t>
            </a:r>
            <a:r>
              <a:rPr lang="cs-CZ" dirty="0" smtClean="0"/>
              <a:t>: </a:t>
            </a:r>
            <a:r>
              <a:rPr lang="cs-CZ" i="1" dirty="0" err="1" smtClean="0"/>
              <a:t>Physically</a:t>
            </a:r>
            <a:r>
              <a:rPr lang="cs-CZ" i="1" dirty="0" smtClean="0"/>
              <a:t>-</a:t>
            </a:r>
            <a:r>
              <a:rPr lang="cs-CZ" i="1" dirty="0" err="1" smtClean="0"/>
              <a:t>based</a:t>
            </a:r>
            <a:r>
              <a:rPr lang="cs-CZ" i="1" dirty="0" smtClean="0"/>
              <a:t> </a:t>
            </a:r>
            <a:r>
              <a:rPr lang="cs-CZ" i="1" dirty="0" err="1" smtClean="0"/>
              <a:t>Rendering</a:t>
            </a:r>
            <a:r>
              <a:rPr lang="cs-CZ" i="1" dirty="0" smtClean="0"/>
              <a:t>: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to </a:t>
            </a:r>
            <a:r>
              <a:rPr lang="cs-CZ" i="1" dirty="0" err="1" smtClean="0"/>
              <a:t>Implementation</a:t>
            </a:r>
            <a:r>
              <a:rPr lang="cs-CZ" dirty="0" smtClean="0"/>
              <a:t>, 2nd </a:t>
            </a:r>
            <a:r>
              <a:rPr lang="cs-CZ" dirty="0" err="1" smtClean="0"/>
              <a:t>ed</a:t>
            </a:r>
            <a:r>
              <a:rPr lang="cs-CZ" dirty="0" smtClean="0"/>
              <a:t>. Morgan </a:t>
            </a:r>
            <a:r>
              <a:rPr lang="cs-CZ" dirty="0" err="1" smtClean="0"/>
              <a:t>Kaufmann</a:t>
            </a:r>
            <a:r>
              <a:rPr lang="cs-CZ" dirty="0" smtClean="0"/>
              <a:t>, 2010. </a:t>
            </a:r>
          </a:p>
          <a:p>
            <a:r>
              <a:rPr lang="cs-CZ" dirty="0" smtClean="0"/>
              <a:t>P. </a:t>
            </a:r>
            <a:r>
              <a:rPr lang="en-US" dirty="0" err="1" smtClean="0"/>
              <a:t>D</a:t>
            </a:r>
            <a:r>
              <a:rPr lang="cs-CZ" dirty="0" err="1" smtClean="0"/>
              <a:t>utré</a:t>
            </a:r>
            <a:r>
              <a:rPr lang="cs-CZ" dirty="0" smtClean="0"/>
              <a:t>, K. </a:t>
            </a:r>
            <a:r>
              <a:rPr lang="cs-CZ" dirty="0" err="1" smtClean="0"/>
              <a:t>Bala</a:t>
            </a:r>
            <a:r>
              <a:rPr lang="cs-CZ" dirty="0" smtClean="0"/>
              <a:t>, P. </a:t>
            </a:r>
            <a:r>
              <a:rPr lang="cs-CZ" dirty="0" err="1" smtClean="0"/>
              <a:t>Bekaert</a:t>
            </a:r>
            <a:r>
              <a:rPr lang="cs-CZ" dirty="0" smtClean="0"/>
              <a:t>: </a:t>
            </a:r>
            <a:r>
              <a:rPr lang="cs-CZ" i="1" dirty="0" err="1" smtClean="0"/>
              <a:t>Advanced</a:t>
            </a:r>
            <a:r>
              <a:rPr lang="cs-CZ" i="1" dirty="0" smtClean="0"/>
              <a:t> </a:t>
            </a:r>
            <a:r>
              <a:rPr lang="cs-CZ" i="1" dirty="0" err="1" smtClean="0"/>
              <a:t>Global</a:t>
            </a:r>
            <a:r>
              <a:rPr lang="cs-CZ" i="1" dirty="0" smtClean="0"/>
              <a:t> </a:t>
            </a:r>
            <a:r>
              <a:rPr lang="cs-CZ" i="1" dirty="0" err="1" smtClean="0"/>
              <a:t>Illumination</a:t>
            </a:r>
            <a:r>
              <a:rPr lang="cs-CZ" dirty="0" smtClean="0"/>
              <a:t>, 2nd </a:t>
            </a:r>
            <a:r>
              <a:rPr lang="cs-CZ" dirty="0" err="1" smtClean="0"/>
              <a:t>ed</a:t>
            </a:r>
            <a:r>
              <a:rPr lang="cs-CZ" dirty="0" smtClean="0"/>
              <a:t>., A. K.  </a:t>
            </a:r>
            <a:r>
              <a:rPr lang="cs-CZ" dirty="0" err="1" smtClean="0"/>
              <a:t>Peters</a:t>
            </a:r>
            <a:r>
              <a:rPr lang="cs-CZ" dirty="0" smtClean="0"/>
              <a:t> 2006.</a:t>
            </a:r>
            <a:endParaRPr lang="en-US" dirty="0" smtClean="0"/>
          </a:p>
          <a:p>
            <a:r>
              <a:rPr lang="en-US" dirty="0" smtClean="0"/>
              <a:t>P. </a:t>
            </a:r>
            <a:r>
              <a:rPr lang="en-US" dirty="0" err="1" smtClean="0"/>
              <a:t>Dutr</a:t>
            </a:r>
            <a:r>
              <a:rPr lang="cs-CZ" dirty="0" smtClean="0"/>
              <a:t>é,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Illumination</a:t>
            </a:r>
            <a:r>
              <a:rPr lang="cs-CZ" dirty="0" smtClean="0"/>
              <a:t> </a:t>
            </a:r>
            <a:r>
              <a:rPr lang="cs-CZ" dirty="0" err="1" smtClean="0"/>
              <a:t>Compendium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http://people.cs.kuleuven.be/~philip.dutre/GI/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 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Pokročilé partie 3D počítačové grafiky</a:t>
            </a:r>
          </a:p>
          <a:p>
            <a:pPr lvl="1"/>
            <a:r>
              <a:rPr lang="cs-CZ" dirty="0" smtClean="0"/>
              <a:t>navazuje na přednášku </a:t>
            </a:r>
            <a:r>
              <a:rPr lang="cs-CZ" i="1" dirty="0" smtClean="0"/>
              <a:t>Počítačová grafika II </a:t>
            </a:r>
            <a:r>
              <a:rPr lang="cs-CZ" dirty="0" smtClean="0"/>
              <a:t>(NPGR004)</a:t>
            </a:r>
            <a:endParaRPr lang="en-US" dirty="0" smtClean="0"/>
          </a:p>
          <a:p>
            <a:pPr lvl="2"/>
            <a:r>
              <a:rPr lang="cs-CZ" dirty="0" smtClean="0"/>
              <a:t>předpokládá se znalost sledování paprsku (</a:t>
            </a:r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hlavní téma: </a:t>
            </a:r>
            <a:r>
              <a:rPr lang="cs-CZ" b="1" dirty="0" smtClean="0"/>
              <a:t>Syntéza realistického obrazu, Globální osvětlení</a:t>
            </a:r>
          </a:p>
          <a:p>
            <a:pPr lvl="1"/>
            <a:r>
              <a:rPr lang="cs-CZ" dirty="0" smtClean="0"/>
              <a:t>Když </a:t>
            </a:r>
            <a:r>
              <a:rPr lang="cs-CZ" dirty="0" err="1" smtClean="0"/>
              <a:t>zbyde</a:t>
            </a:r>
            <a:r>
              <a:rPr lang="cs-CZ" dirty="0" smtClean="0"/>
              <a:t> čas, další témata ke konci semestru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2/2 Z, </a:t>
            </a:r>
            <a:r>
              <a:rPr lang="cs-CZ" b="1" dirty="0" err="1" smtClean="0"/>
              <a:t>Zk</a:t>
            </a:r>
            <a:endParaRPr lang="cs-CZ" b="1" dirty="0" smtClean="0"/>
          </a:p>
          <a:p>
            <a:pPr lvl="1"/>
            <a:r>
              <a:rPr lang="cs-CZ" dirty="0" smtClean="0"/>
              <a:t>Přednáška 1x týdně</a:t>
            </a:r>
          </a:p>
          <a:p>
            <a:pPr lvl="1"/>
            <a:r>
              <a:rPr lang="cs-CZ" dirty="0" smtClean="0"/>
              <a:t>Cvičení v laboratoři SW1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přednášky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Fyzikální a matematické základy syntézy obrazu</a:t>
            </a:r>
          </a:p>
          <a:p>
            <a:pPr lvl="1"/>
            <a:r>
              <a:rPr lang="cs-CZ" dirty="0" smtClean="0"/>
              <a:t>Světlo, radiometrie, odrazivé vlastnosti materiálů, rovnice odrazu, zobrazovací rovnice („</a:t>
            </a:r>
            <a:r>
              <a:rPr lang="cs-CZ" dirty="0" err="1" smtClean="0"/>
              <a:t>rendering</a:t>
            </a:r>
            <a:r>
              <a:rPr lang="cs-CZ" dirty="0" smtClean="0"/>
              <a:t> </a:t>
            </a:r>
            <a:r>
              <a:rPr lang="cs-CZ" dirty="0" err="1" smtClean="0"/>
              <a:t>equation</a:t>
            </a:r>
            <a:r>
              <a:rPr lang="cs-CZ" dirty="0" smtClean="0"/>
              <a:t>“</a:t>
            </a:r>
            <a:r>
              <a:rPr lang="en-US" dirty="0" smtClean="0"/>
              <a:t>)</a:t>
            </a:r>
          </a:p>
          <a:p>
            <a:endParaRPr lang="cs-CZ" dirty="0" smtClean="0"/>
          </a:p>
          <a:p>
            <a:r>
              <a:rPr lang="cs-CZ" b="1" dirty="0" err="1" smtClean="0"/>
              <a:t>Monte</a:t>
            </a:r>
            <a:r>
              <a:rPr lang="cs-CZ" b="1" dirty="0" smtClean="0"/>
              <a:t> </a:t>
            </a:r>
            <a:r>
              <a:rPr lang="cs-CZ" b="1" dirty="0" err="1" smtClean="0"/>
              <a:t>Carlo</a:t>
            </a:r>
            <a:r>
              <a:rPr lang="cs-CZ" b="1" dirty="0" smtClean="0"/>
              <a:t> integrování</a:t>
            </a:r>
          </a:p>
          <a:p>
            <a:pPr lvl="1"/>
            <a:r>
              <a:rPr lang="cs-CZ" dirty="0" smtClean="0"/>
              <a:t>Statistické </a:t>
            </a:r>
            <a:r>
              <a:rPr lang="cs-CZ" dirty="0" err="1" smtClean="0"/>
              <a:t>estimátory</a:t>
            </a:r>
            <a:r>
              <a:rPr lang="cs-CZ" dirty="0" smtClean="0"/>
              <a:t> a jejich vlastnosti, metody snížení variance, kombinované </a:t>
            </a:r>
            <a:r>
              <a:rPr lang="cs-CZ" dirty="0" err="1" smtClean="0"/>
              <a:t>estimátory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Řešení zobrazovací </a:t>
            </a:r>
            <a:r>
              <a:rPr lang="cs-CZ" b="1" dirty="0" err="1" smtClean="0"/>
              <a:t>rce</a:t>
            </a:r>
            <a:r>
              <a:rPr lang="cs-CZ" b="1" dirty="0" smtClean="0"/>
              <a:t> metodami </a:t>
            </a:r>
            <a:r>
              <a:rPr lang="cs-CZ" b="1" dirty="0" err="1" smtClean="0"/>
              <a:t>Monte</a:t>
            </a:r>
            <a:r>
              <a:rPr lang="cs-CZ" b="1" dirty="0" smtClean="0"/>
              <a:t> </a:t>
            </a:r>
            <a:r>
              <a:rPr lang="cs-CZ" b="1" dirty="0" err="1" smtClean="0"/>
              <a:t>Carlo</a:t>
            </a:r>
            <a:endParaRPr lang="cs-CZ" b="1" dirty="0" smtClean="0"/>
          </a:p>
          <a:p>
            <a:pPr lvl="1"/>
            <a:r>
              <a:rPr lang="cs-CZ" dirty="0" smtClean="0"/>
              <a:t>Sledování cest („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“)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přednášky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Pokročilé metody syntézy obrazu</a:t>
            </a:r>
          </a:p>
          <a:p>
            <a:pPr lvl="1"/>
            <a:r>
              <a:rPr lang="cs-CZ" dirty="0" smtClean="0"/>
              <a:t>Obousměrné sledování cest („</a:t>
            </a:r>
            <a:r>
              <a:rPr lang="cs-CZ" dirty="0" err="1" smtClean="0"/>
              <a:t>bidirectional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“), fotonové mapy, </a:t>
            </a:r>
            <a:r>
              <a:rPr lang="cs-CZ" dirty="0" err="1" smtClean="0"/>
              <a:t>irradiance</a:t>
            </a:r>
            <a:r>
              <a:rPr lang="cs-CZ" dirty="0" smtClean="0"/>
              <a:t> </a:t>
            </a:r>
            <a:r>
              <a:rPr lang="cs-CZ" dirty="0" err="1" smtClean="0"/>
              <a:t>caching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virtu</a:t>
            </a:r>
            <a:r>
              <a:rPr lang="cs-CZ" dirty="0" smtClean="0"/>
              <a:t>á</a:t>
            </a:r>
            <a:r>
              <a:rPr lang="en-US" dirty="0" err="1" smtClean="0"/>
              <a:t>ln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bodov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cs-CZ" dirty="0" smtClean="0"/>
              <a:t>, </a:t>
            </a:r>
            <a:r>
              <a:rPr lang="cs-CZ" dirty="0" err="1" smtClean="0"/>
              <a:t>Metropolis</a:t>
            </a:r>
            <a:r>
              <a:rPr lang="cs-CZ" dirty="0" smtClean="0"/>
              <a:t> </a:t>
            </a:r>
            <a:r>
              <a:rPr lang="cs-CZ" dirty="0" err="1" smtClean="0"/>
              <a:t>light</a:t>
            </a:r>
            <a:r>
              <a:rPr lang="cs-CZ" dirty="0" smtClean="0"/>
              <a:t> transport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Obsah zbytku přednášky je stále otevřený</a:t>
            </a:r>
          </a:p>
          <a:p>
            <a:pPr lvl="1"/>
            <a:r>
              <a:rPr lang="cs-CZ" dirty="0" err="1" smtClean="0"/>
              <a:t>Rendering</a:t>
            </a:r>
            <a:r>
              <a:rPr lang="cs-CZ" dirty="0" smtClean="0"/>
              <a:t>: objemová média, vlasy, kůže, …</a:t>
            </a:r>
          </a:p>
          <a:p>
            <a:pPr lvl="1"/>
            <a:r>
              <a:rPr lang="cs-CZ" dirty="0" smtClean="0"/>
              <a:t>Anebo něco úplně jiného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cvičení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endParaRPr lang="en-US" b="1" dirty="0" smtClean="0"/>
          </a:p>
          <a:p>
            <a:r>
              <a:rPr lang="cs-CZ" b="1" dirty="0" smtClean="0"/>
              <a:t>Procvičování látky z přednášek </a:t>
            </a:r>
            <a:r>
              <a:rPr lang="cs-CZ" dirty="0" smtClean="0"/>
              <a:t>(řešení příkladů)</a:t>
            </a:r>
          </a:p>
          <a:p>
            <a:endParaRPr lang="cs-CZ" dirty="0" smtClean="0"/>
          </a:p>
          <a:p>
            <a:r>
              <a:rPr lang="cs-CZ" b="1" dirty="0" smtClean="0"/>
              <a:t>Praktické úlohy (</a:t>
            </a:r>
            <a:r>
              <a:rPr lang="en-US" b="1" dirty="0" smtClean="0"/>
              <a:t>2+1</a:t>
            </a:r>
            <a:r>
              <a:rPr lang="cs-CZ" b="1" dirty="0" smtClean="0"/>
              <a:t>)</a:t>
            </a: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2012</a:t>
            </a:r>
            <a:endParaRPr lang="en-US" altLang="en-US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– Bodování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cs-CZ" dirty="0" smtClean="0"/>
              <a:t>Písemný test (6. týden)</a:t>
            </a:r>
          </a:p>
          <a:p>
            <a:pPr lvl="1"/>
            <a:r>
              <a:rPr lang="cs-CZ" b="1" dirty="0" smtClean="0"/>
              <a:t>0 – 10 bodů</a:t>
            </a:r>
          </a:p>
          <a:p>
            <a:r>
              <a:rPr lang="cs-CZ" dirty="0" smtClean="0"/>
              <a:t>Zápisky z přednášky</a:t>
            </a:r>
          </a:p>
          <a:p>
            <a:pPr lvl="1"/>
            <a:r>
              <a:rPr lang="cs-CZ" b="1" dirty="0" smtClean="0"/>
              <a:t>0 – </a:t>
            </a:r>
            <a:r>
              <a:rPr lang="en-US" b="1" dirty="0" smtClean="0"/>
              <a:t>10</a:t>
            </a:r>
            <a:r>
              <a:rPr lang="cs-CZ" b="1" dirty="0" smtClean="0"/>
              <a:t> </a:t>
            </a:r>
            <a:r>
              <a:rPr lang="cs-CZ" b="1" dirty="0" smtClean="0"/>
              <a:t>bodů</a:t>
            </a:r>
          </a:p>
          <a:p>
            <a:r>
              <a:rPr lang="cs-CZ" dirty="0" smtClean="0"/>
              <a:t>Článek na </a:t>
            </a:r>
            <a:r>
              <a:rPr lang="cs-CZ" dirty="0" err="1" smtClean="0"/>
              <a:t>Wikipedii</a:t>
            </a:r>
            <a:endParaRPr lang="cs-CZ" dirty="0" smtClean="0"/>
          </a:p>
          <a:p>
            <a:pPr lvl="1"/>
            <a:r>
              <a:rPr lang="cs-CZ" b="1" dirty="0" smtClean="0"/>
              <a:t>0 – 10 bodů</a:t>
            </a:r>
          </a:p>
          <a:p>
            <a:r>
              <a:rPr lang="cs-CZ" dirty="0" smtClean="0"/>
              <a:t>Praktické úlohy</a:t>
            </a:r>
          </a:p>
          <a:p>
            <a:pPr lvl="1"/>
            <a:r>
              <a:rPr lang="en-US" b="1" dirty="0" smtClean="0"/>
              <a:t>2</a:t>
            </a:r>
            <a:r>
              <a:rPr lang="cs-CZ" b="1" dirty="0" smtClean="0"/>
              <a:t> </a:t>
            </a:r>
            <a:r>
              <a:rPr lang="cs-CZ" b="1" dirty="0" smtClean="0"/>
              <a:t>x 0 – </a:t>
            </a:r>
            <a:r>
              <a:rPr lang="en-US" b="1" dirty="0" smtClean="0"/>
              <a:t>20</a:t>
            </a:r>
            <a:r>
              <a:rPr lang="cs-CZ" b="1" dirty="0" smtClean="0"/>
              <a:t> </a:t>
            </a:r>
            <a:r>
              <a:rPr lang="cs-CZ" b="1" dirty="0" smtClean="0"/>
              <a:t>bodů</a:t>
            </a:r>
          </a:p>
          <a:p>
            <a:r>
              <a:rPr lang="cs-CZ" dirty="0" smtClean="0"/>
              <a:t>Zkouška</a:t>
            </a:r>
          </a:p>
          <a:p>
            <a:pPr lvl="1"/>
            <a:r>
              <a:rPr lang="cs-CZ" b="1" dirty="0" smtClean="0"/>
              <a:t>0 – 30 bodů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</a:t>
            </a:r>
            <a:r>
              <a:rPr lang="cs-CZ" altLang="en-US" smtClean="0"/>
              <a:t>2</a:t>
            </a:r>
            <a:endParaRPr lang="en-US" altLang="en-US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Hodnocen</a:t>
            </a:r>
            <a:r>
              <a:rPr lang="cs-CZ" dirty="0" smtClean="0"/>
              <a:t>í – Body navíc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75"/>
            <a:endParaRPr lang="cs-CZ" dirty="0" smtClean="0"/>
          </a:p>
          <a:p>
            <a:pPr marL="15875"/>
            <a:r>
              <a:rPr lang="cs-CZ" dirty="0" smtClean="0"/>
              <a:t>4 / 2 / 1 bodů za 1. / 2. / 3. nejlepší zápisky</a:t>
            </a:r>
          </a:p>
          <a:p>
            <a:pPr marL="15875"/>
            <a:endParaRPr lang="cs-CZ" dirty="0" smtClean="0"/>
          </a:p>
          <a:p>
            <a:pPr marL="15875"/>
            <a:r>
              <a:rPr lang="cs-CZ" dirty="0" smtClean="0"/>
              <a:t>6 / 3 / 1 bodů za 1. / 2. / 3. nejlepší článek na </a:t>
            </a:r>
            <a:r>
              <a:rPr lang="cs-CZ" dirty="0" err="1" smtClean="0"/>
              <a:t>Wikipedii</a:t>
            </a:r>
            <a:endParaRPr lang="cs-CZ" dirty="0" smtClean="0"/>
          </a:p>
          <a:p>
            <a:pPr marL="15875"/>
            <a:endParaRPr lang="cs-CZ" dirty="0" smtClean="0"/>
          </a:p>
          <a:p>
            <a:pPr marL="15875"/>
            <a:r>
              <a:rPr lang="cs-CZ" dirty="0" smtClean="0"/>
              <a:t>8 / 4 / 2 bodů za 1. / 2. / 3. nejlepší </a:t>
            </a:r>
            <a:r>
              <a:rPr lang="cs-CZ" dirty="0" err="1" smtClean="0"/>
              <a:t>vyrenderovaný</a:t>
            </a:r>
            <a:r>
              <a:rPr lang="cs-CZ" dirty="0" smtClean="0"/>
              <a:t> obrázek</a:t>
            </a:r>
          </a:p>
          <a:p>
            <a:pPr marL="15875"/>
            <a:endParaRPr lang="cs-CZ" dirty="0" smtClean="0"/>
          </a:p>
          <a:p>
            <a:pPr marL="15875"/>
            <a:r>
              <a:rPr lang="cs-CZ" dirty="0" smtClean="0"/>
              <a:t>Možnost získat body navíc za rozšíření programátorské úlohy.</a:t>
            </a:r>
          </a:p>
          <a:p>
            <a:pPr marL="15875"/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</a:t>
            </a:r>
            <a:r>
              <a:rPr lang="cs-CZ" altLang="en-US" smtClean="0"/>
              <a:t>2</a:t>
            </a:r>
            <a:endParaRPr lang="en-US" altLang="en-US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Výborně:		86 – 100 bodů</a:t>
            </a:r>
          </a:p>
          <a:p>
            <a:r>
              <a:rPr lang="cs-CZ" dirty="0" smtClean="0"/>
              <a:t>Velmi dobře:	71 – 85 bodů</a:t>
            </a:r>
          </a:p>
          <a:p>
            <a:r>
              <a:rPr lang="cs-CZ" dirty="0" smtClean="0"/>
              <a:t>Dobře:		51 – 70 bodů</a:t>
            </a:r>
          </a:p>
          <a:p>
            <a:r>
              <a:rPr lang="cs-CZ" dirty="0" smtClean="0"/>
              <a:t>Nevyhověl/a:	0 – 50 bodů</a:t>
            </a:r>
          </a:p>
          <a:p>
            <a:endParaRPr lang="cs-CZ" dirty="0" smtClean="0"/>
          </a:p>
          <a:p>
            <a:r>
              <a:rPr lang="cs-CZ" dirty="0" smtClean="0"/>
              <a:t>Aby student uspěl, je potřeba získat alespoň 50</a:t>
            </a:r>
            <a:r>
              <a:rPr lang="en-US" dirty="0" smtClean="0"/>
              <a:t>% </a:t>
            </a:r>
            <a:r>
              <a:rPr lang="en-US" dirty="0" err="1" smtClean="0"/>
              <a:t>bod</a:t>
            </a:r>
            <a:r>
              <a:rPr lang="cs-CZ" dirty="0" smtClean="0"/>
              <a:t>ů ze všech položek na předchozím slajdu (vč. zkoušky a testu)</a:t>
            </a:r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</a:t>
            </a:r>
            <a:r>
              <a:rPr lang="cs-CZ" altLang="en-US" smtClean="0"/>
              <a:t>2</a:t>
            </a:r>
            <a:endParaRPr lang="en-US" altLang="en-US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Zkouška</a:t>
            </a:r>
          </a:p>
          <a:p>
            <a:pPr lvl="1"/>
            <a:r>
              <a:rPr lang="cs-CZ" dirty="0" smtClean="0"/>
              <a:t>Dvě otázky na látku z přednášek</a:t>
            </a:r>
          </a:p>
          <a:p>
            <a:pPr lvl="1"/>
            <a:r>
              <a:rPr lang="cs-CZ" dirty="0" smtClean="0"/>
              <a:t>Vysvětlení obsahu vědeckého článku dle vlastního výběru</a:t>
            </a:r>
          </a:p>
          <a:p>
            <a:pPr lvl="2"/>
            <a:r>
              <a:rPr lang="cs-CZ" dirty="0" smtClean="0"/>
              <a:t>Téma článků by mělo souviset  se syntézou obrazu</a:t>
            </a:r>
          </a:p>
          <a:p>
            <a:pPr lvl="2"/>
            <a:r>
              <a:rPr lang="cs-CZ" dirty="0" smtClean="0"/>
              <a:t>Zdroj: </a:t>
            </a:r>
            <a:r>
              <a:rPr lang="cs-CZ" dirty="0" smtClean="0">
                <a:hlinkClick r:id="rId2"/>
              </a:rPr>
              <a:t>http://kesen.realtimerendering.com/</a:t>
            </a:r>
            <a:endParaRPr lang="cs-CZ" dirty="0" smtClean="0"/>
          </a:p>
          <a:p>
            <a:pPr lvl="2"/>
            <a:r>
              <a:rPr lang="cs-CZ" dirty="0" smtClean="0"/>
              <a:t>U zkoušky se vybere jeden ze tří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PG III (NPGR010)  J. </a:t>
            </a:r>
            <a:r>
              <a:rPr lang="en-US" altLang="en-US" dirty="0" err="1" smtClean="0"/>
              <a:t>Křivánek</a:t>
            </a:r>
            <a:r>
              <a:rPr lang="en-US" altLang="en-US" dirty="0" smtClean="0"/>
              <a:t> 2012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3941</TotalTime>
  <Words>558</Words>
  <Application>Microsoft Office PowerPoint</Application>
  <PresentationFormat>Předvádění na obrazovce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Hrany</vt:lpstr>
      <vt:lpstr>Počítačová grafika III  Organizace</vt:lpstr>
      <vt:lpstr>Obsah a forma</vt:lpstr>
      <vt:lpstr>Plán přednášky 1/2</vt:lpstr>
      <vt:lpstr>Plán přednášky 2/2</vt:lpstr>
      <vt:lpstr>Plán cvičení</vt:lpstr>
      <vt:lpstr>Hodnocení – Bodování</vt:lpstr>
      <vt:lpstr>Hodnocení – Body navíc</vt:lpstr>
      <vt:lpstr>Hodnocení</vt:lpstr>
      <vt:lpstr>Zkouška</vt:lpstr>
      <vt:lpstr>Důležité termíny</vt:lpstr>
      <vt:lpstr>Literatura</vt:lpstr>
    </vt:vector>
  </TitlesOfParts>
  <Company>CTU Prague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- Počítačová grafika III (NPGR010) </dc:title>
  <dc:creator>Jaroslav Křivánek</dc:creator>
  <cp:lastModifiedBy>Jaroslav Křivánek</cp:lastModifiedBy>
  <cp:revision>2631</cp:revision>
  <dcterms:created xsi:type="dcterms:W3CDTF">2006-11-17T09:10:54Z</dcterms:created>
  <dcterms:modified xsi:type="dcterms:W3CDTF">2012-11-27T12:00:13Z</dcterms:modified>
</cp:coreProperties>
</file>